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3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16633"/>
            <a:ext cx="7772400" cy="504056"/>
          </a:xfrm>
        </p:spPr>
        <p:txBody>
          <a:bodyPr>
            <a:noAutofit/>
          </a:bodyPr>
          <a:lstStyle/>
          <a:p>
            <a:r>
              <a:rPr lang="ar-IQ" sz="3200" dirty="0" smtClean="0"/>
              <a:t>فوائد لعبة </a:t>
            </a:r>
            <a:r>
              <a:rPr lang="ar-IQ" sz="3200" dirty="0" err="1" smtClean="0"/>
              <a:t>التنس </a:t>
            </a:r>
            <a:r>
              <a:rPr lang="ar-IQ" sz="3200" dirty="0" smtClean="0"/>
              <a:t>/ إصابات لعبة التنس</a:t>
            </a:r>
            <a:endParaRPr lang="ar-IQ" sz="3200" dirty="0"/>
          </a:p>
        </p:txBody>
      </p:sp>
      <p:sp>
        <p:nvSpPr>
          <p:cNvPr id="3" name="عنوان فرعي 2"/>
          <p:cNvSpPr>
            <a:spLocks noGrp="1"/>
          </p:cNvSpPr>
          <p:nvPr>
            <p:ph type="subTitle" idx="1"/>
          </p:nvPr>
        </p:nvSpPr>
        <p:spPr>
          <a:xfrm>
            <a:off x="179512" y="692696"/>
            <a:ext cx="8784976" cy="6165304"/>
          </a:xfrm>
        </p:spPr>
        <p:txBody>
          <a:bodyPr>
            <a:normAutofit fontScale="25000" lnSpcReduction="20000"/>
          </a:bodyPr>
          <a:lstStyle/>
          <a:p>
            <a:pPr rtl="0"/>
            <a:r>
              <a:rPr lang="en-US" dirty="0" smtClean="0">
                <a:solidFill>
                  <a:schemeClr val="tx1"/>
                </a:solidFill>
              </a:rPr>
              <a:t>  </a:t>
            </a:r>
            <a:r>
              <a:rPr lang="ar-SA" dirty="0" smtClean="0">
                <a:solidFill>
                  <a:schemeClr val="tx1"/>
                </a:solidFill>
              </a:rPr>
              <a:t>فــــوائد اللـعــبة للــجـســم</a:t>
            </a:r>
            <a:r>
              <a:rPr lang="en-US" dirty="0" smtClean="0">
                <a:solidFill>
                  <a:schemeClr val="tx1"/>
                </a:solidFill>
              </a:rPr>
              <a:t>  </a:t>
            </a:r>
          </a:p>
          <a:p>
            <a:pPr rtl="0"/>
            <a:r>
              <a:rPr lang="ar-SA" dirty="0" smtClean="0">
                <a:solidFill>
                  <a:schemeClr val="tx1"/>
                </a:solidFill>
              </a:rPr>
              <a:t>القـلب</a:t>
            </a:r>
            <a:r>
              <a:rPr lang="en-US" dirty="0" smtClean="0">
                <a:solidFill>
                  <a:schemeClr val="tx1"/>
                </a:solidFill>
              </a:rPr>
              <a:t> : </a:t>
            </a:r>
            <a:r>
              <a:rPr lang="ar-SA" dirty="0" smtClean="0">
                <a:solidFill>
                  <a:schemeClr val="tx1"/>
                </a:solidFill>
              </a:rPr>
              <a:t>إن التــدريب المنتــظم طــريقة عــظيــمة لتــحســين وظــائـف القلــب والتنــس تـعـمل عـلى تـدريـب القـلب بانتــظام فعــندما تجــري فـي الملعــب للعـب الكــرة أثـناء النقــطة تصــل إلـى مستــوى مــرتفع للحـركة ثـم يقــل ذلــك المستــوى عنـدما تســتريح لــمدة 20-30 ثانية بيــن النقطتــــين</a:t>
            </a:r>
            <a:r>
              <a:rPr lang="en-US" dirty="0" smtClean="0">
                <a:solidFill>
                  <a:schemeClr val="tx1"/>
                </a:solidFill>
              </a:rPr>
              <a:t>.</a:t>
            </a:r>
          </a:p>
          <a:p>
            <a:pPr rtl="0"/>
            <a:r>
              <a:rPr lang="en-US" dirty="0" smtClean="0">
                <a:solidFill>
                  <a:schemeClr val="tx1"/>
                </a:solidFill>
              </a:rPr>
              <a:t/>
            </a:r>
            <a:br>
              <a:rPr lang="en-US" dirty="0" smtClean="0">
                <a:solidFill>
                  <a:schemeClr val="tx1"/>
                </a:solidFill>
              </a:rPr>
            </a:br>
            <a:r>
              <a:rPr lang="ar-SA" dirty="0" smtClean="0">
                <a:solidFill>
                  <a:schemeClr val="tx1"/>
                </a:solidFill>
              </a:rPr>
              <a:t>البـطن</a:t>
            </a:r>
            <a:r>
              <a:rPr lang="en-US" dirty="0" smtClean="0">
                <a:solidFill>
                  <a:schemeClr val="tx1"/>
                </a:solidFill>
              </a:rPr>
              <a:t>: </a:t>
            </a:r>
            <a:r>
              <a:rPr lang="ar-SA" dirty="0" smtClean="0">
                <a:solidFill>
                  <a:schemeClr val="tx1"/>
                </a:solidFill>
              </a:rPr>
              <a:t>عند مــمارسة لعبــــة التـــنس يقــع العمــل الشــاق علــى عضـلات منـطـقة وسـط الجسـم التـي تشـمل عضـلات البطـن وأسفـل الظهـر وهـي العضــلات التـي لا تسـاعد فقـط علـى حفــظ التـوازن عنـــد الجـري وإنـما تــزيد ضـربات الكــرة مـن القــوة والضغــط علــى الســاقين والجــزء العــلوي مـن الجــسم</a:t>
            </a:r>
            <a:r>
              <a:rPr lang="en-US" dirty="0" smtClean="0">
                <a:solidFill>
                  <a:schemeClr val="tx1"/>
                </a:solidFill>
              </a:rPr>
              <a:t>.</a:t>
            </a:r>
          </a:p>
          <a:p>
            <a:pPr rtl="0"/>
            <a:r>
              <a:rPr lang="en-US" dirty="0" smtClean="0">
                <a:solidFill>
                  <a:schemeClr val="tx1"/>
                </a:solidFill>
              </a:rPr>
              <a:t/>
            </a:r>
            <a:br>
              <a:rPr lang="en-US" dirty="0" smtClean="0">
                <a:solidFill>
                  <a:schemeClr val="tx1"/>
                </a:solidFill>
              </a:rPr>
            </a:br>
            <a:r>
              <a:rPr lang="ar-SA" dirty="0" smtClean="0">
                <a:solidFill>
                  <a:schemeClr val="tx1"/>
                </a:solidFill>
              </a:rPr>
              <a:t>الـرأس</a:t>
            </a:r>
            <a:r>
              <a:rPr lang="en-US" dirty="0" smtClean="0">
                <a:solidFill>
                  <a:schemeClr val="tx1"/>
                </a:solidFill>
              </a:rPr>
              <a:t>: </a:t>
            </a:r>
            <a:r>
              <a:rPr lang="ar-SA" dirty="0" smtClean="0">
                <a:solidFill>
                  <a:schemeClr val="tx1"/>
                </a:solidFill>
              </a:rPr>
              <a:t>نــعلم جمــيعا أن بذل المجــــهود يخفــف مــن التـوتر إلا أن ممــارسة لعــبة التنــس </a:t>
            </a:r>
            <a:r>
              <a:rPr lang="ar-SA" dirty="0" err="1" smtClean="0">
                <a:solidFill>
                  <a:schemeClr val="tx1"/>
                </a:solidFill>
              </a:rPr>
              <a:t>تشــحد</a:t>
            </a:r>
            <a:r>
              <a:rPr lang="ar-SA" dirty="0" smtClean="0">
                <a:solidFill>
                  <a:schemeClr val="tx1"/>
                </a:solidFill>
              </a:rPr>
              <a:t> الذهــن كمـا </a:t>
            </a:r>
            <a:r>
              <a:rPr lang="ar-SA" dirty="0" err="1" smtClean="0">
                <a:solidFill>
                  <a:schemeClr val="tx1"/>
                </a:solidFill>
              </a:rPr>
              <a:t>تشـحد</a:t>
            </a:r>
            <a:r>
              <a:rPr lang="ar-SA" dirty="0" smtClean="0">
                <a:solidFill>
                  <a:schemeClr val="tx1"/>
                </a:solidFill>
              </a:rPr>
              <a:t> </a:t>
            </a:r>
            <a:r>
              <a:rPr lang="ar-SA" dirty="0" err="1" smtClean="0">
                <a:solidFill>
                  <a:schemeClr val="tx1"/>
                </a:solidFill>
              </a:rPr>
              <a:t>الجسـم .</a:t>
            </a:r>
            <a:r>
              <a:rPr lang="ar-SA" dirty="0" smtClean="0">
                <a:solidFill>
                  <a:schemeClr val="tx1"/>
                </a:solidFill>
              </a:rPr>
              <a:t> ففــي كــل مـــرة تقـــوم فيهــا بضــرب الكــرة يجــب أن تتــفاعل وتستــجيب بســرعة وإذا أردتـ أن تنــجح فيــجب أن ترســم استراتيــجية لكـــل خصـــم وهــذا يســـاعد علــى المحـــافظة علــى نشــاط المخ و شبابه</a:t>
            </a:r>
            <a:r>
              <a:rPr lang="en-US" dirty="0" smtClean="0">
                <a:solidFill>
                  <a:schemeClr val="tx1"/>
                </a:solidFill>
              </a:rPr>
              <a:t>.</a:t>
            </a:r>
          </a:p>
          <a:p>
            <a:pPr rtl="0"/>
            <a:r>
              <a:rPr lang="en-US" dirty="0" smtClean="0">
                <a:solidFill>
                  <a:schemeClr val="tx1"/>
                </a:solidFill>
              </a:rPr>
              <a:t/>
            </a:r>
            <a:br>
              <a:rPr lang="en-US" dirty="0" smtClean="0">
                <a:solidFill>
                  <a:schemeClr val="tx1"/>
                </a:solidFill>
              </a:rPr>
            </a:br>
            <a:r>
              <a:rPr lang="ar-SA" dirty="0" smtClean="0">
                <a:solidFill>
                  <a:schemeClr val="tx1"/>
                </a:solidFill>
              </a:rPr>
              <a:t>الـذراعان</a:t>
            </a:r>
            <a:r>
              <a:rPr lang="en-US" dirty="0" smtClean="0">
                <a:solidFill>
                  <a:schemeClr val="tx1"/>
                </a:solidFill>
              </a:rPr>
              <a:t>: </a:t>
            </a:r>
            <a:r>
              <a:rPr lang="ar-SA" dirty="0" smtClean="0">
                <a:solidFill>
                  <a:schemeClr val="tx1"/>
                </a:solidFill>
              </a:rPr>
              <a:t>قد لا تـحصل علـى عضــلات مـن سيـرينا </a:t>
            </a:r>
            <a:r>
              <a:rPr lang="ar-SA" dirty="0" err="1" smtClean="0">
                <a:solidFill>
                  <a:schemeClr val="tx1"/>
                </a:solidFill>
              </a:rPr>
              <a:t>وليـامز</a:t>
            </a:r>
            <a:r>
              <a:rPr lang="ar-SA" dirty="0" smtClean="0">
                <a:solidFill>
                  <a:schemeClr val="tx1"/>
                </a:solidFill>
              </a:rPr>
              <a:t> ولكـن مرجحـة مضـرب وزنـه 11 أوقيــة يســاعد علـى تقـوية العضـلات العــليا لـلذراع ثنــائـية الــرؤوس والعــضـلات ثلاثـية الـرؤوس والكتــفين</a:t>
            </a:r>
            <a:r>
              <a:rPr lang="en-US" dirty="0" smtClean="0">
                <a:solidFill>
                  <a:schemeClr val="tx1"/>
                </a:solidFill>
              </a:rPr>
              <a:t> </a:t>
            </a:r>
          </a:p>
          <a:p>
            <a:pPr rtl="0"/>
            <a:r>
              <a:rPr lang="en-US" dirty="0" smtClean="0">
                <a:solidFill>
                  <a:schemeClr val="tx1"/>
                </a:solidFill>
              </a:rPr>
              <a:t/>
            </a:r>
            <a:br>
              <a:rPr lang="en-US" dirty="0" smtClean="0">
                <a:solidFill>
                  <a:schemeClr val="tx1"/>
                </a:solidFill>
              </a:rPr>
            </a:br>
            <a:r>
              <a:rPr lang="ar-SA" dirty="0" smtClean="0">
                <a:solidFill>
                  <a:schemeClr val="tx1"/>
                </a:solidFill>
              </a:rPr>
              <a:t>المـرونة</a:t>
            </a:r>
            <a:r>
              <a:rPr lang="en-US" dirty="0" smtClean="0">
                <a:solidFill>
                  <a:schemeClr val="tx1"/>
                </a:solidFill>
              </a:rPr>
              <a:t>: </a:t>
            </a:r>
            <a:r>
              <a:rPr lang="ar-SA" dirty="0" smtClean="0">
                <a:solidFill>
                  <a:schemeClr val="tx1"/>
                </a:solidFill>
              </a:rPr>
              <a:t>تجبـــر لعبــة التنــس مــن يمـــارسها على تمديد عشــرات العضــلات في جمـيع أجــزاء الجســم بمــا فـي ذلك عضــلات لا تعــرفها</a:t>
            </a:r>
            <a:r>
              <a:rPr lang="en-US" dirty="0" smtClean="0">
                <a:solidFill>
                  <a:schemeClr val="tx1"/>
                </a:solidFill>
              </a:rPr>
              <a:t>.</a:t>
            </a:r>
          </a:p>
          <a:p>
            <a:pPr rtl="0"/>
            <a:r>
              <a:rPr lang="en-US" dirty="0" smtClean="0">
                <a:solidFill>
                  <a:schemeClr val="tx1"/>
                </a:solidFill>
              </a:rPr>
              <a:t/>
            </a:r>
            <a:br>
              <a:rPr lang="en-US" dirty="0" smtClean="0">
                <a:solidFill>
                  <a:schemeClr val="tx1"/>
                </a:solidFill>
              </a:rPr>
            </a:br>
            <a:r>
              <a:rPr lang="ar-SA" dirty="0" smtClean="0">
                <a:solidFill>
                  <a:schemeClr val="tx1"/>
                </a:solidFill>
              </a:rPr>
              <a:t>الساقان</a:t>
            </a:r>
            <a:r>
              <a:rPr lang="en-US" dirty="0" smtClean="0">
                <a:solidFill>
                  <a:schemeClr val="tx1"/>
                </a:solidFill>
              </a:rPr>
              <a:t> : </a:t>
            </a:r>
            <a:r>
              <a:rPr lang="ar-SA" dirty="0" smtClean="0">
                <a:solidFill>
                  <a:schemeClr val="tx1"/>
                </a:solidFill>
              </a:rPr>
              <a:t>كـما تعــمل ممــارسة التنــس علــى تقــوية عضــلات الســاقيـن السفــلى والعلـيا ربــاعيـة الـرؤوس</a:t>
            </a:r>
            <a:endParaRPr lang="en-US" dirty="0" smtClean="0">
              <a:solidFill>
                <a:schemeClr val="tx1"/>
              </a:solidFill>
            </a:endParaRPr>
          </a:p>
          <a:p>
            <a:pPr rtl="0"/>
            <a:r>
              <a:rPr lang="en-US" dirty="0" smtClean="0">
                <a:solidFill>
                  <a:schemeClr val="tx1"/>
                </a:solidFill>
              </a:rPr>
              <a:t>  </a:t>
            </a:r>
            <a:r>
              <a:rPr lang="ar-SA" dirty="0" smtClean="0">
                <a:solidFill>
                  <a:schemeClr val="tx1"/>
                </a:solidFill>
              </a:rPr>
              <a:t>اكــثر الاصابـات شـيـوعـا فـي لعــبه الـتنـس</a:t>
            </a:r>
            <a:r>
              <a:rPr lang="en-US" dirty="0" smtClean="0">
                <a:solidFill>
                  <a:schemeClr val="tx1"/>
                </a:solidFill>
              </a:rPr>
              <a:t>    </a:t>
            </a:r>
          </a:p>
          <a:p>
            <a:pPr rtl="0"/>
            <a:r>
              <a:rPr lang="en-US" dirty="0" smtClean="0">
                <a:solidFill>
                  <a:schemeClr val="tx1"/>
                </a:solidFill>
              </a:rPr>
              <a:t>  </a:t>
            </a:r>
            <a:r>
              <a:rPr lang="ar-SA" dirty="0" smtClean="0">
                <a:solidFill>
                  <a:schemeClr val="tx1"/>
                </a:solidFill>
              </a:rPr>
              <a:t>الــتواء فـي الكــاحل</a:t>
            </a:r>
            <a:r>
              <a:rPr lang="en-US" dirty="0" smtClean="0">
                <a:solidFill>
                  <a:schemeClr val="tx1"/>
                </a:solidFill>
              </a:rPr>
              <a:t>  </a:t>
            </a:r>
          </a:p>
          <a:p>
            <a:pPr rtl="0"/>
            <a:r>
              <a:rPr lang="ar-SA" dirty="0" smtClean="0">
                <a:solidFill>
                  <a:schemeClr val="tx1"/>
                </a:solidFill>
              </a:rPr>
              <a:t>الــتواء فـي الكــاحل هـو  إصابـة شـائـعة للـكـاحل يـتـمـزق فـيـها أحــد أربـطـة الكـاحـل، وعـادة مـا يصـاب الـرباط</a:t>
            </a:r>
            <a:endParaRPr lang="en-US" dirty="0" smtClean="0">
              <a:solidFill>
                <a:schemeClr val="tx1"/>
              </a:solidFill>
            </a:endParaRPr>
          </a:p>
          <a:p>
            <a:pPr rtl="0"/>
            <a:r>
              <a:rPr lang="en-US" dirty="0" smtClean="0">
                <a:solidFill>
                  <a:schemeClr val="tx1"/>
                </a:solidFill>
              </a:rPr>
              <a:t> </a:t>
            </a:r>
            <a:r>
              <a:rPr lang="ar-SA" dirty="0" err="1" smtClean="0">
                <a:solidFill>
                  <a:schemeClr val="tx1"/>
                </a:solidFill>
              </a:rPr>
              <a:t>الشـظوي</a:t>
            </a:r>
            <a:r>
              <a:rPr lang="ar-SA" dirty="0" smtClean="0">
                <a:solidFill>
                  <a:schemeClr val="tx1"/>
                </a:solidFill>
              </a:rPr>
              <a:t> الكـاحــلي الأمـامـي</a:t>
            </a:r>
            <a:endParaRPr lang="en-US" dirty="0" smtClean="0">
              <a:solidFill>
                <a:schemeClr val="tx1"/>
              </a:solidFill>
            </a:endParaRPr>
          </a:p>
          <a:p>
            <a:pPr rtl="0"/>
            <a:r>
              <a:rPr lang="en-US" dirty="0" smtClean="0">
                <a:solidFill>
                  <a:schemeClr val="tx1"/>
                </a:solidFill>
              </a:rPr>
              <a:t>  </a:t>
            </a:r>
            <a:r>
              <a:rPr lang="ar-SA" dirty="0" smtClean="0">
                <a:solidFill>
                  <a:schemeClr val="tx1"/>
                </a:solidFill>
              </a:rPr>
              <a:t>كــيف يمكـنـنا ان نـحد  من اصــابه التـواء الكــاحل</a:t>
            </a:r>
            <a:r>
              <a:rPr lang="en-US" dirty="0" smtClean="0">
                <a:solidFill>
                  <a:schemeClr val="tx1"/>
                </a:solidFill>
              </a:rPr>
              <a:t>   </a:t>
            </a:r>
          </a:p>
          <a:p>
            <a:pPr rtl="0"/>
            <a:r>
              <a:rPr lang="ar-SA" dirty="0" smtClean="0">
                <a:solidFill>
                  <a:schemeClr val="tx1"/>
                </a:solidFill>
              </a:rPr>
              <a:t>بــوضـع</a:t>
            </a:r>
            <a:r>
              <a:rPr lang="en-US" dirty="0" smtClean="0">
                <a:solidFill>
                  <a:schemeClr val="tx1"/>
                </a:solidFill>
              </a:rPr>
              <a:t> ankle brace </a:t>
            </a:r>
            <a:r>
              <a:rPr lang="ar-SA" dirty="0" smtClean="0">
                <a:solidFill>
                  <a:schemeClr val="tx1"/>
                </a:solidFill>
              </a:rPr>
              <a:t>للــكاحل يـساعد فـي تـقليـل نســبه </a:t>
            </a:r>
            <a:r>
              <a:rPr lang="ar-SA" dirty="0" err="1" smtClean="0">
                <a:solidFill>
                  <a:schemeClr val="tx1"/>
                </a:solidFill>
              </a:rPr>
              <a:t>الاصــابه</a:t>
            </a:r>
            <a:r>
              <a:rPr lang="ar-SA" dirty="0" smtClean="0">
                <a:solidFill>
                  <a:schemeClr val="tx1"/>
                </a:solidFill>
              </a:rPr>
              <a:t> بالتـواء الكــاحل </a:t>
            </a:r>
            <a:r>
              <a:rPr lang="ar-SA" dirty="0" err="1" smtClean="0">
                <a:solidFill>
                  <a:schemeClr val="tx1"/>
                </a:solidFill>
              </a:rPr>
              <a:t>اســتراتـجيجه</a:t>
            </a:r>
            <a:r>
              <a:rPr lang="ar-SA" dirty="0" smtClean="0">
                <a:solidFill>
                  <a:schemeClr val="tx1"/>
                </a:solidFill>
              </a:rPr>
              <a:t> يستـخدمـها لاعـبين</a:t>
            </a:r>
            <a:endParaRPr lang="en-US" dirty="0" smtClean="0">
              <a:solidFill>
                <a:schemeClr val="tx1"/>
              </a:solidFill>
            </a:endParaRPr>
          </a:p>
          <a:p>
            <a:pPr rtl="0"/>
            <a:r>
              <a:rPr lang="en-US" dirty="0" smtClean="0">
                <a:solidFill>
                  <a:schemeClr val="tx1"/>
                </a:solidFill>
              </a:rPr>
              <a:t> </a:t>
            </a:r>
            <a:r>
              <a:rPr lang="ar-SA" dirty="0" smtClean="0">
                <a:solidFill>
                  <a:schemeClr val="tx1"/>
                </a:solidFill>
              </a:rPr>
              <a:t>التنـس مـثل روجـر </a:t>
            </a:r>
            <a:r>
              <a:rPr lang="ar-SA" dirty="0" err="1" smtClean="0">
                <a:solidFill>
                  <a:schemeClr val="tx1"/>
                </a:solidFill>
              </a:rPr>
              <a:t>فيـيدير</a:t>
            </a:r>
            <a:r>
              <a:rPr lang="ar-SA" dirty="0" smtClean="0">
                <a:solidFill>
                  <a:schemeClr val="tx1"/>
                </a:solidFill>
              </a:rPr>
              <a:t> وانــدي </a:t>
            </a:r>
            <a:r>
              <a:rPr lang="ar-SA" dirty="0" err="1" smtClean="0">
                <a:solidFill>
                  <a:schemeClr val="tx1"/>
                </a:solidFill>
              </a:rPr>
              <a:t>مـوراي</a:t>
            </a:r>
            <a:endParaRPr lang="en-US" dirty="0" smtClean="0">
              <a:solidFill>
                <a:schemeClr val="tx1"/>
              </a:solidFill>
            </a:endParaRPr>
          </a:p>
          <a:p>
            <a:pPr rtl="0"/>
            <a:r>
              <a:rPr lang="en-US" dirty="0" smtClean="0">
                <a:solidFill>
                  <a:schemeClr val="tx1"/>
                </a:solidFill>
              </a:rPr>
              <a:t> </a:t>
            </a:r>
          </a:p>
          <a:p>
            <a:pPr rtl="0"/>
            <a:r>
              <a:rPr lang="en-US" dirty="0" smtClean="0">
                <a:solidFill>
                  <a:schemeClr val="tx1"/>
                </a:solidFill>
              </a:rPr>
              <a:t> </a:t>
            </a:r>
            <a:r>
              <a:rPr lang="ar-SA" dirty="0" smtClean="0">
                <a:solidFill>
                  <a:schemeClr val="tx1"/>
                </a:solidFill>
              </a:rPr>
              <a:t>مــاذا ينبـغـي فـعله اذا اصـيب اللاعـب  بالتـواء الكــاحل</a:t>
            </a:r>
            <a:r>
              <a:rPr lang="en-US" dirty="0" smtClean="0">
                <a:solidFill>
                  <a:schemeClr val="tx1"/>
                </a:solidFill>
              </a:rPr>
              <a:t>  </a:t>
            </a:r>
          </a:p>
          <a:p>
            <a:pPr rtl="0"/>
            <a:r>
              <a:rPr lang="ar-SA" dirty="0" smtClean="0">
                <a:solidFill>
                  <a:schemeClr val="tx1"/>
                </a:solidFill>
              </a:rPr>
              <a:t>اذا كنــت قـد اصـبت بالتـواء الكــاحل علـيك بوضــع المــياه المـثلجه لمــده 6 ســاعات وهـذه وسيــله تـقلل الـى حـد</a:t>
            </a:r>
            <a:endParaRPr lang="en-US" dirty="0" smtClean="0">
              <a:solidFill>
                <a:schemeClr val="tx1"/>
              </a:solidFill>
            </a:endParaRPr>
          </a:p>
          <a:p>
            <a:pPr rtl="0"/>
            <a:r>
              <a:rPr lang="ar-SA" dirty="0" smtClean="0">
                <a:solidFill>
                  <a:schemeClr val="tx1"/>
                </a:solidFill>
              </a:rPr>
              <a:t>كـبير من </a:t>
            </a:r>
            <a:r>
              <a:rPr lang="ar-SA" dirty="0" err="1" smtClean="0">
                <a:solidFill>
                  <a:schemeClr val="tx1"/>
                </a:solidFill>
              </a:rPr>
              <a:t>الاصابه</a:t>
            </a:r>
            <a:r>
              <a:rPr lang="ar-SA" dirty="0" smtClean="0">
                <a:solidFill>
                  <a:schemeClr val="tx1"/>
                </a:solidFill>
              </a:rPr>
              <a:t> بالتـواء الكــاحل</a:t>
            </a:r>
            <a:r>
              <a:rPr lang="en-US" dirty="0" smtClean="0">
                <a:solidFill>
                  <a:schemeClr val="tx1"/>
                </a:solidFill>
              </a:rPr>
              <a:t> </a:t>
            </a:r>
          </a:p>
          <a:p>
            <a:pPr rtl="0"/>
            <a:r>
              <a:rPr lang="en-US" dirty="0" smtClean="0">
                <a:solidFill>
                  <a:schemeClr val="tx1"/>
                </a:solidFill>
              </a:rPr>
              <a:t> </a:t>
            </a:r>
            <a:r>
              <a:rPr lang="ar-SA" dirty="0" smtClean="0">
                <a:solidFill>
                  <a:schemeClr val="tx1"/>
                </a:solidFill>
              </a:rPr>
              <a:t>الامــ الكــتف</a:t>
            </a:r>
            <a:r>
              <a:rPr lang="en-US" dirty="0" smtClean="0">
                <a:solidFill>
                  <a:schemeClr val="tx1"/>
                </a:solidFill>
              </a:rPr>
              <a:t> </a:t>
            </a:r>
          </a:p>
          <a:p>
            <a:pPr rtl="0"/>
            <a:r>
              <a:rPr lang="ar-SA" dirty="0" smtClean="0">
                <a:solidFill>
                  <a:schemeClr val="tx1"/>
                </a:solidFill>
              </a:rPr>
              <a:t>الامـ الكتــف عــاده ما تــحدث عــند لاعــبين التنــس بســبب الضـرباتـ وهنــاك عـدة مـصادر مـن الامـ الكتــف</a:t>
            </a:r>
            <a:endParaRPr lang="en-US" dirty="0" smtClean="0">
              <a:solidFill>
                <a:schemeClr val="tx1"/>
              </a:solidFill>
            </a:endParaRPr>
          </a:p>
          <a:p>
            <a:pPr rtl="0"/>
            <a:r>
              <a:rPr lang="ar-SA" dirty="0" smtClean="0">
                <a:solidFill>
                  <a:schemeClr val="tx1"/>
                </a:solidFill>
              </a:rPr>
              <a:t>ولكـن واحـدا مـن الأسبــاب الأكثـر شيـوعـا هـو التـهـاب كيسـي الكتـف</a:t>
            </a:r>
            <a:endParaRPr lang="en-US" dirty="0" smtClean="0">
              <a:solidFill>
                <a:schemeClr val="tx1"/>
              </a:solidFill>
            </a:endParaRPr>
          </a:p>
          <a:p>
            <a:pPr rtl="0"/>
            <a:r>
              <a:rPr lang="ar-SA" dirty="0" smtClean="0">
                <a:solidFill>
                  <a:schemeClr val="tx1"/>
                </a:solidFill>
              </a:rPr>
              <a:t>التـهاب كيسـي</a:t>
            </a:r>
            <a:r>
              <a:rPr lang="en-US" dirty="0" smtClean="0">
                <a:solidFill>
                  <a:schemeClr val="tx1"/>
                </a:solidFill>
              </a:rPr>
              <a:t> ( </a:t>
            </a:r>
            <a:r>
              <a:rPr lang="ar-SA" dirty="0" smtClean="0">
                <a:solidFill>
                  <a:schemeClr val="tx1"/>
                </a:solidFill>
              </a:rPr>
              <a:t>هــو التــهاب فـي كيـس مـن السـوائل يسـمى </a:t>
            </a:r>
            <a:r>
              <a:rPr lang="ar-SA" dirty="0" err="1" smtClean="0">
                <a:solidFill>
                  <a:schemeClr val="tx1"/>
                </a:solidFill>
              </a:rPr>
              <a:t>بــورسا</a:t>
            </a:r>
            <a:r>
              <a:rPr lang="en-US" dirty="0" smtClean="0">
                <a:solidFill>
                  <a:schemeClr val="tx1"/>
                </a:solidFill>
              </a:rPr>
              <a:t>)</a:t>
            </a:r>
          </a:p>
          <a:p>
            <a:pPr rtl="0"/>
            <a:r>
              <a:rPr lang="en-US" dirty="0" smtClean="0">
                <a:solidFill>
                  <a:schemeClr val="tx1"/>
                </a:solidFill>
              </a:rPr>
              <a:t> </a:t>
            </a:r>
            <a:r>
              <a:rPr lang="ar-SA" dirty="0" smtClean="0">
                <a:solidFill>
                  <a:schemeClr val="tx1"/>
                </a:solidFill>
              </a:rPr>
              <a:t>مـاذا يـمكنـك فـعله لمــنع الـهاب كـيسي للكــتف</a:t>
            </a:r>
            <a:r>
              <a:rPr lang="en-US" dirty="0" smtClean="0">
                <a:solidFill>
                  <a:schemeClr val="tx1"/>
                </a:solidFill>
              </a:rPr>
              <a:t> </a:t>
            </a:r>
          </a:p>
          <a:p>
            <a:pPr rtl="0"/>
            <a:r>
              <a:rPr lang="ar-SA" dirty="0" smtClean="0">
                <a:solidFill>
                  <a:schemeClr val="tx1"/>
                </a:solidFill>
              </a:rPr>
              <a:t>علـلى لاعـب التنــس الحـذر الـى الـقوه والـتحمـل في عـضلات الكـتف</a:t>
            </a:r>
            <a:r>
              <a:rPr lang="en-US" dirty="0" smtClean="0">
                <a:solidFill>
                  <a:schemeClr val="tx1"/>
                </a:solidFill>
              </a:rPr>
              <a:t> , </a:t>
            </a:r>
            <a:r>
              <a:rPr lang="ar-SA" dirty="0" smtClean="0">
                <a:solidFill>
                  <a:schemeClr val="tx1"/>
                </a:solidFill>
              </a:rPr>
              <a:t>استقـرار كتـف التــدريبـات تحــت اشـراف</a:t>
            </a:r>
            <a:endParaRPr lang="en-US" dirty="0" smtClean="0">
              <a:solidFill>
                <a:schemeClr val="tx1"/>
              </a:solidFill>
            </a:endParaRPr>
          </a:p>
          <a:p>
            <a:pPr rtl="0"/>
            <a:r>
              <a:rPr lang="ar-SA" dirty="0" smtClean="0">
                <a:solidFill>
                  <a:schemeClr val="tx1"/>
                </a:solidFill>
              </a:rPr>
              <a:t>اخصـائي العـلاج الطبـيـعي</a:t>
            </a:r>
            <a:r>
              <a:rPr lang="en-US" dirty="0" smtClean="0">
                <a:solidFill>
                  <a:schemeClr val="tx1"/>
                </a:solidFill>
              </a:rPr>
              <a:t>  </a:t>
            </a:r>
            <a:r>
              <a:rPr lang="ar-SA" dirty="0" smtClean="0">
                <a:solidFill>
                  <a:schemeClr val="tx1"/>
                </a:solidFill>
              </a:rPr>
              <a:t>يــمكن أن تـسـاعد أيـضا فــي منــع اصـطـــدام </a:t>
            </a:r>
            <a:r>
              <a:rPr lang="ar-SA" dirty="0" err="1" smtClean="0">
                <a:solidFill>
                  <a:schemeClr val="tx1"/>
                </a:solidFill>
              </a:rPr>
              <a:t>واضــافه</a:t>
            </a:r>
            <a:r>
              <a:rPr lang="ar-SA" dirty="0" smtClean="0">
                <a:solidFill>
                  <a:schemeClr val="tx1"/>
                </a:solidFill>
              </a:rPr>
              <a:t> الــى ذلــك يجـب علـيه ان</a:t>
            </a:r>
            <a:endParaRPr lang="en-US" dirty="0" smtClean="0">
              <a:solidFill>
                <a:schemeClr val="tx1"/>
              </a:solidFill>
            </a:endParaRPr>
          </a:p>
          <a:p>
            <a:pPr rtl="0"/>
            <a:r>
              <a:rPr lang="ar-SA" dirty="0" smtClean="0">
                <a:solidFill>
                  <a:schemeClr val="tx1"/>
                </a:solidFill>
              </a:rPr>
              <a:t>يزيــد حجــم التــدريــب تدريجــيا حتــى لا يـزيـد العـبء عــلى الكــتف</a:t>
            </a:r>
            <a:endParaRPr lang="en-US" dirty="0" smtClean="0">
              <a:solidFill>
                <a:schemeClr val="tx1"/>
              </a:solidFill>
            </a:endParaRPr>
          </a:p>
          <a:p>
            <a:pPr rtl="0"/>
            <a:r>
              <a:rPr lang="en-US" dirty="0" smtClean="0">
                <a:solidFill>
                  <a:schemeClr val="tx1"/>
                </a:solidFill>
              </a:rPr>
              <a:t> </a:t>
            </a:r>
            <a:r>
              <a:rPr lang="ar-SA" dirty="0" smtClean="0">
                <a:solidFill>
                  <a:schemeClr val="tx1"/>
                </a:solidFill>
              </a:rPr>
              <a:t>ما ينـبغي أن تـفـعله إذا كنـت تعـاني مـن التـهاب كـيـسي الكـتـف</a:t>
            </a:r>
            <a:r>
              <a:rPr lang="en-US" dirty="0" smtClean="0">
                <a:solidFill>
                  <a:schemeClr val="tx1"/>
                </a:solidFill>
              </a:rPr>
              <a:t> </a:t>
            </a:r>
          </a:p>
          <a:p>
            <a:pPr rtl="0"/>
            <a:r>
              <a:rPr lang="ar-SA" dirty="0" smtClean="0">
                <a:solidFill>
                  <a:schemeClr val="tx1"/>
                </a:solidFill>
              </a:rPr>
              <a:t>الهـدف الأول مـن العــلاج هــو خفــض كـمــية التــهاب عــن طــريق العــلاج الجلــيد أبــدا تطـبـيـق الثــلج</a:t>
            </a:r>
            <a:endParaRPr lang="en-US" dirty="0" smtClean="0">
              <a:solidFill>
                <a:schemeClr val="tx1"/>
              </a:solidFill>
            </a:endParaRPr>
          </a:p>
          <a:p>
            <a:pPr rtl="0"/>
            <a:r>
              <a:rPr lang="en-US" dirty="0" smtClean="0">
                <a:solidFill>
                  <a:schemeClr val="tx1"/>
                </a:solidFill>
              </a:rPr>
              <a:t> </a:t>
            </a:r>
            <a:r>
              <a:rPr lang="ar-SA" dirty="0" smtClean="0">
                <a:solidFill>
                  <a:schemeClr val="tx1"/>
                </a:solidFill>
              </a:rPr>
              <a:t>مبـاشـرة عـلى الجــلد وعقــاقيــر مضــادة للالتــهـاب التــي يصـفـها طبيــب</a:t>
            </a:r>
            <a:r>
              <a:rPr lang="en-US" dirty="0" smtClean="0">
                <a:solidFill>
                  <a:schemeClr val="tx1"/>
                </a:solidFill>
              </a:rPr>
              <a:t> .</a:t>
            </a:r>
          </a:p>
          <a:p>
            <a:pPr rtl="0"/>
            <a:r>
              <a:rPr lang="en-US" dirty="0" smtClean="0">
                <a:solidFill>
                  <a:schemeClr val="tx1"/>
                </a:solidFill>
              </a:rPr>
              <a:t> </a:t>
            </a:r>
          </a:p>
          <a:p>
            <a:pPr rtl="0"/>
            <a:r>
              <a:rPr lang="en-US" dirty="0" smtClean="0">
                <a:solidFill>
                  <a:schemeClr val="tx1"/>
                </a:solidFill>
              </a:rPr>
              <a:t> Tennis Elbow  </a:t>
            </a:r>
          </a:p>
          <a:p>
            <a:pPr rtl="0"/>
            <a:r>
              <a:rPr lang="ar-SA" dirty="0" smtClean="0">
                <a:solidFill>
                  <a:schemeClr val="tx1"/>
                </a:solidFill>
              </a:rPr>
              <a:t>مـرفق التنــس</a:t>
            </a:r>
            <a:r>
              <a:rPr lang="en-US" dirty="0" smtClean="0">
                <a:solidFill>
                  <a:schemeClr val="tx1"/>
                </a:solidFill>
              </a:rPr>
              <a:t> </a:t>
            </a:r>
            <a:r>
              <a:rPr lang="ar-SA" dirty="0" smtClean="0">
                <a:solidFill>
                  <a:schemeClr val="tx1"/>
                </a:solidFill>
              </a:rPr>
              <a:t>هي حالـه يصـبح الجـزء الخـارجي من المــرفق مـؤلـم</a:t>
            </a:r>
            <a:r>
              <a:rPr lang="en-US" dirty="0" smtClean="0">
                <a:solidFill>
                  <a:schemeClr val="tx1"/>
                </a:solidFill>
              </a:rPr>
              <a:t> </a:t>
            </a:r>
            <a:r>
              <a:rPr lang="ar-SA" dirty="0" smtClean="0">
                <a:solidFill>
                  <a:schemeClr val="tx1"/>
                </a:solidFill>
              </a:rPr>
              <a:t>وعــادة مــا يكــون مــرتبـطـا لعــب التـنـس</a:t>
            </a:r>
            <a:endParaRPr lang="en-US" dirty="0" smtClean="0">
              <a:solidFill>
                <a:schemeClr val="tx1"/>
              </a:solidFill>
            </a:endParaRPr>
          </a:p>
          <a:p>
            <a:pPr rtl="0"/>
            <a:r>
              <a:rPr lang="ar-SA" dirty="0" smtClean="0">
                <a:solidFill>
                  <a:schemeClr val="tx1"/>
                </a:solidFill>
              </a:rPr>
              <a:t>والألـعـاب الريـاضـية الأخــرى، عـلى الــرغـم مـن أن الإصــابة يـمــكن أن يـحـدث لأي شـخـص تقـريــبا</a:t>
            </a:r>
            <a:r>
              <a:rPr lang="en-US" dirty="0" smtClean="0">
                <a:solidFill>
                  <a:schemeClr val="tx1"/>
                </a:solidFill>
              </a:rPr>
              <a:t>.</a:t>
            </a:r>
          </a:p>
          <a:p>
            <a:pPr rtl="0"/>
            <a:r>
              <a:rPr lang="en-US" b="1" dirty="0" smtClean="0">
                <a:solidFill>
                  <a:schemeClr val="tx1"/>
                </a:solidFill>
              </a:rPr>
              <a:t> </a:t>
            </a:r>
            <a:r>
              <a:rPr lang="ar-SA" b="1" dirty="0" smtClean="0">
                <a:solidFill>
                  <a:schemeClr val="tx1"/>
                </a:solidFill>
              </a:rPr>
              <a:t>مـاذا يـمكنـك فـعله لمــنع </a:t>
            </a:r>
            <a:r>
              <a:rPr lang="ar-SA" b="1" dirty="0" err="1" smtClean="0">
                <a:solidFill>
                  <a:schemeClr val="tx1"/>
                </a:solidFill>
              </a:rPr>
              <a:t>الاصــابه</a:t>
            </a:r>
            <a:r>
              <a:rPr lang="ar-SA" b="1" dirty="0" smtClean="0">
                <a:solidFill>
                  <a:schemeClr val="tx1"/>
                </a:solidFill>
              </a:rPr>
              <a:t> </a:t>
            </a:r>
            <a:r>
              <a:rPr lang="ar-SA" b="1" dirty="0" err="1" smtClean="0">
                <a:solidFill>
                  <a:schemeClr val="tx1"/>
                </a:solidFill>
              </a:rPr>
              <a:t>بـ</a:t>
            </a:r>
            <a:r>
              <a:rPr lang="en-US" b="1" dirty="0" smtClean="0">
                <a:solidFill>
                  <a:schemeClr val="tx1"/>
                </a:solidFill>
              </a:rPr>
              <a:t> Tennis Elbow </a:t>
            </a:r>
            <a:endParaRPr lang="en-US" dirty="0" smtClean="0">
              <a:solidFill>
                <a:schemeClr val="tx1"/>
              </a:solidFill>
            </a:endParaRPr>
          </a:p>
          <a:p>
            <a:pPr rtl="0"/>
            <a:r>
              <a:rPr lang="ar-SA" b="1" dirty="0" smtClean="0">
                <a:solidFill>
                  <a:schemeClr val="tx1"/>
                </a:solidFill>
              </a:rPr>
              <a:t>علــيك ان </a:t>
            </a:r>
            <a:r>
              <a:rPr lang="ar-SA" b="1" dirty="0" err="1" smtClean="0">
                <a:solidFill>
                  <a:schemeClr val="tx1"/>
                </a:solidFill>
              </a:rPr>
              <a:t>تــاخذ</a:t>
            </a:r>
            <a:r>
              <a:rPr lang="ar-SA" b="1" dirty="0" smtClean="0">
                <a:solidFill>
                  <a:schemeClr val="tx1"/>
                </a:solidFill>
              </a:rPr>
              <a:t> </a:t>
            </a:r>
            <a:r>
              <a:rPr lang="ar-SA" b="1" dirty="0" err="1" smtClean="0">
                <a:solidFill>
                  <a:schemeClr val="tx1"/>
                </a:solidFill>
              </a:rPr>
              <a:t>راحــه</a:t>
            </a:r>
            <a:r>
              <a:rPr lang="ar-SA" b="1" dirty="0" smtClean="0">
                <a:solidFill>
                  <a:schemeClr val="tx1"/>
                </a:solidFill>
              </a:rPr>
              <a:t> فترات راحة منــتــظمة وتـشد عـضـلات التــي تـعــمل عـلى </a:t>
            </a:r>
            <a:r>
              <a:rPr lang="ar-SA" b="1" dirty="0" err="1" smtClean="0">
                <a:solidFill>
                  <a:schemeClr val="tx1"/>
                </a:solidFill>
              </a:rPr>
              <a:t>المعــصم </a:t>
            </a:r>
            <a:r>
              <a:rPr lang="ar-SA" b="1" dirty="0" smtClean="0">
                <a:solidFill>
                  <a:schemeClr val="tx1"/>
                </a:solidFill>
              </a:rPr>
              <a:t>, </a:t>
            </a:r>
            <a:r>
              <a:rPr lang="ar-SA" b="1" dirty="0" err="1" smtClean="0">
                <a:solidFill>
                  <a:schemeClr val="tx1"/>
                </a:solidFill>
              </a:rPr>
              <a:t>وبالنــسبه</a:t>
            </a:r>
            <a:r>
              <a:rPr lang="en-US" b="1" dirty="0" smtClean="0">
                <a:solidFill>
                  <a:schemeClr val="tx1"/>
                </a:solidFill>
              </a:rPr>
              <a:t> </a:t>
            </a:r>
            <a:endParaRPr lang="en-US" dirty="0" smtClean="0">
              <a:solidFill>
                <a:schemeClr val="tx1"/>
              </a:solidFill>
            </a:endParaRPr>
          </a:p>
          <a:p>
            <a:pPr rtl="0"/>
            <a:r>
              <a:rPr lang="ar-SA" b="1" dirty="0" smtClean="0">
                <a:solidFill>
                  <a:schemeClr val="tx1"/>
                </a:solidFill>
              </a:rPr>
              <a:t>للـذين يعــانون من اصـابه فـي المــاضي كـانوا يـرتـدوا</a:t>
            </a:r>
            <a:r>
              <a:rPr lang="en-US" b="1" dirty="0" smtClean="0">
                <a:solidFill>
                  <a:schemeClr val="tx1"/>
                </a:solidFill>
              </a:rPr>
              <a:t> tennis elbow compression strap  </a:t>
            </a:r>
            <a:r>
              <a:rPr lang="ar-SA" b="1" dirty="0" smtClean="0">
                <a:solidFill>
                  <a:schemeClr val="tx1"/>
                </a:solidFill>
              </a:rPr>
              <a:t>أنـهـا تـعـمل مـن منــع</a:t>
            </a:r>
            <a:endParaRPr lang="en-US" dirty="0" smtClean="0">
              <a:solidFill>
                <a:schemeClr val="tx1"/>
              </a:solidFill>
            </a:endParaRPr>
          </a:p>
          <a:p>
            <a:pPr rtl="0"/>
            <a:r>
              <a:rPr lang="ar-SA" b="1" dirty="0" smtClean="0">
                <a:solidFill>
                  <a:schemeClr val="tx1"/>
                </a:solidFill>
              </a:rPr>
              <a:t>الرســغ الـعضــلات </a:t>
            </a:r>
            <a:r>
              <a:rPr lang="ar-SA" b="1" dirty="0" err="1" smtClean="0">
                <a:solidFill>
                  <a:schemeClr val="tx1"/>
                </a:solidFill>
              </a:rPr>
              <a:t>البــاســطة </a:t>
            </a:r>
            <a:r>
              <a:rPr lang="ar-SA" b="1" dirty="0" smtClean="0">
                <a:solidFill>
                  <a:schemeClr val="tx1"/>
                </a:solidFill>
              </a:rPr>
              <a:t>(التي تـعمل عــلى طــول الجــانب الخـــارجــي مــن ذراعـــه) مــن التــعاقـد</a:t>
            </a:r>
            <a:endParaRPr lang="en-US" dirty="0" smtClean="0">
              <a:solidFill>
                <a:schemeClr val="tx1"/>
              </a:solidFill>
            </a:endParaRPr>
          </a:p>
          <a:p>
            <a:pPr rtl="0"/>
            <a:r>
              <a:rPr lang="ar-SA" b="1" dirty="0" err="1" smtClean="0">
                <a:solidFill>
                  <a:schemeClr val="tx1"/>
                </a:solidFill>
              </a:rPr>
              <a:t>بالكـــامل </a:t>
            </a:r>
            <a:r>
              <a:rPr lang="ar-SA" b="1" dirty="0" smtClean="0">
                <a:solidFill>
                  <a:schemeClr val="tx1"/>
                </a:solidFill>
              </a:rPr>
              <a:t>، وبالتـــالي تقلـــيل الضغـــط على المــرفق</a:t>
            </a:r>
            <a:r>
              <a:rPr lang="en-US" b="1" dirty="0" smtClean="0">
                <a:solidFill>
                  <a:schemeClr val="tx1"/>
                </a:solidFill>
              </a:rPr>
              <a:t>.</a:t>
            </a:r>
            <a:endParaRPr lang="en-US" dirty="0" smtClean="0">
              <a:solidFill>
                <a:schemeClr val="tx1"/>
              </a:solidFill>
            </a:endParaRPr>
          </a:p>
          <a:p>
            <a:pPr rtl="0"/>
            <a:r>
              <a:rPr lang="en-US" b="1" dirty="0" smtClean="0">
                <a:solidFill>
                  <a:schemeClr val="tx1"/>
                </a:solidFill>
              </a:rPr>
              <a:t> </a:t>
            </a:r>
            <a:r>
              <a:rPr lang="ar-SA" b="1" dirty="0" smtClean="0">
                <a:solidFill>
                  <a:schemeClr val="tx1"/>
                </a:solidFill>
              </a:rPr>
              <a:t>مــاذا يجــب ان تـفـعل اذا كنــت تعــاني </a:t>
            </a:r>
            <a:r>
              <a:rPr lang="ar-SA" b="1" dirty="0" err="1" smtClean="0">
                <a:solidFill>
                  <a:schemeClr val="tx1"/>
                </a:solidFill>
              </a:rPr>
              <a:t>الاصــابه</a:t>
            </a:r>
            <a:r>
              <a:rPr lang="ar-SA" b="1" dirty="0" smtClean="0">
                <a:solidFill>
                  <a:schemeClr val="tx1"/>
                </a:solidFill>
              </a:rPr>
              <a:t> </a:t>
            </a:r>
            <a:r>
              <a:rPr lang="ar-SA" b="1" dirty="0" err="1" smtClean="0">
                <a:solidFill>
                  <a:schemeClr val="tx1"/>
                </a:solidFill>
              </a:rPr>
              <a:t>بـ</a:t>
            </a:r>
            <a:r>
              <a:rPr lang="en-US" b="1" dirty="0" smtClean="0">
                <a:solidFill>
                  <a:schemeClr val="tx1"/>
                </a:solidFill>
              </a:rPr>
              <a:t> Tennis Elbow   </a:t>
            </a:r>
            <a:endParaRPr lang="en-US" dirty="0" smtClean="0">
              <a:solidFill>
                <a:schemeClr val="tx1"/>
              </a:solidFill>
            </a:endParaRPr>
          </a:p>
          <a:p>
            <a:pPr rtl="0"/>
            <a:r>
              <a:rPr lang="ar-SA" b="1" dirty="0" smtClean="0">
                <a:solidFill>
                  <a:schemeClr val="tx1"/>
                </a:solidFill>
              </a:rPr>
              <a:t>اخــذ </a:t>
            </a:r>
            <a:r>
              <a:rPr lang="ar-SA" b="1" dirty="0" err="1" smtClean="0">
                <a:solidFill>
                  <a:schemeClr val="tx1"/>
                </a:solidFill>
              </a:rPr>
              <a:t>راحــه</a:t>
            </a:r>
            <a:r>
              <a:rPr lang="ar-SA" b="1" dirty="0" smtClean="0">
                <a:solidFill>
                  <a:schemeClr val="tx1"/>
                </a:solidFill>
              </a:rPr>
              <a:t> مــع استمــرار وضــع </a:t>
            </a:r>
            <a:r>
              <a:rPr lang="ar-SA" b="1" dirty="0" err="1" smtClean="0">
                <a:solidFill>
                  <a:schemeClr val="tx1"/>
                </a:solidFill>
              </a:rPr>
              <a:t>الثــلج </a:t>
            </a:r>
            <a:r>
              <a:rPr lang="ar-SA" b="1" dirty="0" smtClean="0">
                <a:solidFill>
                  <a:schemeClr val="tx1"/>
                </a:solidFill>
              </a:rPr>
              <a:t>+ اســتخدام مـسكــنات الألـــم </a:t>
            </a:r>
            <a:r>
              <a:rPr lang="ar-SA" b="1" dirty="0" err="1" smtClean="0">
                <a:solidFill>
                  <a:schemeClr val="tx1"/>
                </a:solidFill>
              </a:rPr>
              <a:t>واذا</a:t>
            </a:r>
            <a:r>
              <a:rPr lang="ar-SA" b="1" dirty="0" smtClean="0">
                <a:solidFill>
                  <a:schemeClr val="tx1"/>
                </a:solidFill>
              </a:rPr>
              <a:t> زاد الألــــم عليــه ان </a:t>
            </a:r>
            <a:r>
              <a:rPr lang="ar-SA" b="1" dirty="0" err="1" smtClean="0">
                <a:solidFill>
                  <a:schemeClr val="tx1"/>
                </a:solidFill>
              </a:rPr>
              <a:t>يــاخد</a:t>
            </a:r>
            <a:endParaRPr lang="en-US" dirty="0" smtClean="0">
              <a:solidFill>
                <a:schemeClr val="tx1"/>
              </a:solidFill>
            </a:endParaRPr>
          </a:p>
          <a:p>
            <a:pPr rtl="0"/>
            <a:r>
              <a:rPr lang="ar-SA" b="1" dirty="0" smtClean="0">
                <a:solidFill>
                  <a:schemeClr val="tx1"/>
                </a:solidFill>
              </a:rPr>
              <a:t>حقـــن </a:t>
            </a:r>
            <a:r>
              <a:rPr lang="ar-SA" b="1" dirty="0" err="1" smtClean="0">
                <a:solidFill>
                  <a:schemeClr val="tx1"/>
                </a:solidFill>
              </a:rPr>
              <a:t>الــكـــورتيـــزون</a:t>
            </a:r>
            <a:endParaRPr lang="en-US" dirty="0" smtClean="0">
              <a:solidFill>
                <a:schemeClr val="tx1"/>
              </a:solidFill>
            </a:endParaRPr>
          </a:p>
          <a:p>
            <a:r>
              <a:rPr lang="en-US" dirty="0" smtClean="0">
                <a:solidFill>
                  <a:schemeClr val="tx1"/>
                </a:solidFill>
              </a:rPr>
              <a:t> </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عرض على الشاشة (3:4)‏</PresentationFormat>
  <Paragraphs>43</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فوائد لعبة التنس / إصابات لعبة التنس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فوائد لعبة التنس / إصابات لعبة التنس</dc:title>
  <dc:creator>مكي</dc:creator>
  <cp:lastModifiedBy>مكي</cp:lastModifiedBy>
  <cp:revision>1</cp:revision>
  <dcterms:created xsi:type="dcterms:W3CDTF">2018-12-11T21:20:30Z</dcterms:created>
  <dcterms:modified xsi:type="dcterms:W3CDTF">2018-12-11T21:23:08Z</dcterms:modified>
</cp:coreProperties>
</file>